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85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04A"/>
    <a:srgbClr val="9B5956"/>
    <a:srgbClr val="DA7D66"/>
    <a:srgbClr val="FAC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95" d="100"/>
          <a:sy n="95" d="100"/>
        </p:scale>
        <p:origin x="76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4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6530-B741-4D0D-BF79-2AA16283946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2ABE-F608-4C63-93D8-06C0F265A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273F-C563-47E2-8D2A-8DA442C9A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ATiNS</a:t>
            </a:r>
            <a:r>
              <a:rPr lang="en-US" dirty="0"/>
              <a:t> – Week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1E233-ED24-4506-9E8E-875B784E1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generator problem</a:t>
            </a:r>
          </a:p>
        </p:txBody>
      </p:sp>
    </p:spTree>
    <p:extLst>
      <p:ext uri="{BB962C8B-B14F-4D97-AF65-F5344CB8AC3E}">
        <p14:creationId xmlns:p14="http://schemas.microsoft.com/office/powerpoint/2010/main" val="114294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F0E-7BAF-402E-BEEC-4B4F1C74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Homological scaffolds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C22F7-59A6-45F2-8E22-27E17969CF5E}"/>
              </a:ext>
            </a:extLst>
          </p:cNvPr>
          <p:cNvSpPr txBox="1"/>
          <p:nvPr/>
        </p:nvSpPr>
        <p:spPr>
          <a:xfrm>
            <a:off x="774700" y="1847850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make new network with edge weights defined by the 1) number and 2) persistence of persistent cycles using this edge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E7061-AB2C-4987-9015-24DFD08E24DB}"/>
              </a:ext>
            </a:extLst>
          </p:cNvPr>
          <p:cNvSpPr txBox="1"/>
          <p:nvPr/>
        </p:nvSpPr>
        <p:spPr>
          <a:xfrm>
            <a:off x="628650" y="3860800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Which</a:t>
            </a:r>
            <a:r>
              <a:rPr lang="en-US" dirty="0"/>
              <a:t> representative to choose??</a:t>
            </a:r>
          </a:p>
          <a:p>
            <a:endParaRPr lang="en-US" i="1" dirty="0"/>
          </a:p>
          <a:p>
            <a:r>
              <a:rPr lang="en-US" dirty="0" err="1"/>
              <a:t>Javaplex</a:t>
            </a:r>
            <a:r>
              <a:rPr lang="en-US" dirty="0"/>
              <a:t> output – pro: computationally feasible, con: not necessarily geometrically nice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87D25-322F-40E3-8216-5F5FAD3FDE9A}"/>
              </a:ext>
            </a:extLst>
          </p:cNvPr>
          <p:cNvSpPr txBox="1"/>
          <p:nvPr/>
        </p:nvSpPr>
        <p:spPr>
          <a:xfrm>
            <a:off x="6711950" y="634365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Petri et al.,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D91E9-4D89-4EA2-B8A9-248A7B7F5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58" b="1880"/>
          <a:stretch/>
        </p:blipFill>
        <p:spPr>
          <a:xfrm>
            <a:off x="7092950" y="419562"/>
            <a:ext cx="1617828" cy="1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86E3B-D2EA-4FDC-9EFC-389D5C81B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9" y="1784812"/>
            <a:ext cx="8078321" cy="4141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95DD7-7A8C-476A-BE17-AB0CA0E16F38}"/>
              </a:ext>
            </a:extLst>
          </p:cNvPr>
          <p:cNvSpPr txBox="1"/>
          <p:nvPr/>
        </p:nvSpPr>
        <p:spPr>
          <a:xfrm>
            <a:off x="2057400" y="141548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50675-9865-4A56-8FAF-808066251DAE}"/>
              </a:ext>
            </a:extLst>
          </p:cNvPr>
          <p:cNvSpPr txBox="1"/>
          <p:nvPr/>
        </p:nvSpPr>
        <p:spPr>
          <a:xfrm>
            <a:off x="6197600" y="1415480"/>
            <a:ext cx="14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Psilocybin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A9096-9E87-4BDA-951F-0BED5182C845}"/>
              </a:ext>
            </a:extLst>
          </p:cNvPr>
          <p:cNvSpPr txBox="1"/>
          <p:nvPr/>
        </p:nvSpPr>
        <p:spPr>
          <a:xfrm>
            <a:off x="6711950" y="634365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Petri et al., 2014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ABDC6-B639-46CF-A5D0-5D699B42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Homological scaffolds </a:t>
            </a:r>
          </a:p>
        </p:txBody>
      </p:sp>
    </p:spTree>
    <p:extLst>
      <p:ext uri="{BB962C8B-B14F-4D97-AF65-F5344CB8AC3E}">
        <p14:creationId xmlns:p14="http://schemas.microsoft.com/office/powerpoint/2010/main" val="83487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F950-8EC3-46BA-93DC-ED748DCF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All</a:t>
            </a:r>
            <a:r>
              <a:rPr lang="en-US" dirty="0"/>
              <a:t> minimal representatives at birth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0EE984-C9A9-492D-884D-FD106BFBBD52}"/>
              </a:ext>
            </a:extLst>
          </p:cNvPr>
          <p:cNvCxnSpPr>
            <a:cxnSpLocks/>
          </p:cNvCxnSpPr>
          <p:nvPr/>
        </p:nvCxnSpPr>
        <p:spPr>
          <a:xfrm flipH="1">
            <a:off x="2340227" y="5028678"/>
            <a:ext cx="893040" cy="872297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A8427E-A048-419D-9EA1-4A09841D568A}"/>
              </a:ext>
            </a:extLst>
          </p:cNvPr>
          <p:cNvCxnSpPr>
            <a:cxnSpLocks/>
          </p:cNvCxnSpPr>
          <p:nvPr/>
        </p:nvCxnSpPr>
        <p:spPr>
          <a:xfrm flipV="1">
            <a:off x="3161639" y="2307310"/>
            <a:ext cx="2680003" cy="8663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AF2ACC-4AE8-405F-9450-124D44314B39}"/>
              </a:ext>
            </a:extLst>
          </p:cNvPr>
          <p:cNvCxnSpPr/>
          <p:nvPr/>
        </p:nvCxnSpPr>
        <p:spPr>
          <a:xfrm>
            <a:off x="3138476" y="2315972"/>
            <a:ext cx="70711" cy="2809037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A0C207-E4CA-41C1-B35E-A9B58DF3096C}"/>
              </a:ext>
            </a:extLst>
          </p:cNvPr>
          <p:cNvCxnSpPr>
            <a:cxnSpLocks/>
          </p:cNvCxnSpPr>
          <p:nvPr/>
        </p:nvCxnSpPr>
        <p:spPr>
          <a:xfrm>
            <a:off x="5841642" y="2307310"/>
            <a:ext cx="185522" cy="2516418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0C96544-F289-4E54-B628-6477009C6B60}"/>
              </a:ext>
            </a:extLst>
          </p:cNvPr>
          <p:cNvSpPr/>
          <p:nvPr/>
        </p:nvSpPr>
        <p:spPr>
          <a:xfrm>
            <a:off x="5519773" y="1985441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1ADB4-590D-4747-83D8-6CF3434F3396}"/>
              </a:ext>
            </a:extLst>
          </p:cNvPr>
          <p:cNvCxnSpPr>
            <a:cxnSpLocks/>
          </p:cNvCxnSpPr>
          <p:nvPr/>
        </p:nvCxnSpPr>
        <p:spPr>
          <a:xfrm flipH="1">
            <a:off x="3209188" y="4803140"/>
            <a:ext cx="2817976" cy="301308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C7688-A538-405C-A136-C1CC57CD7164}"/>
              </a:ext>
            </a:extLst>
          </p:cNvPr>
          <p:cNvCxnSpPr>
            <a:cxnSpLocks/>
          </p:cNvCxnSpPr>
          <p:nvPr/>
        </p:nvCxnSpPr>
        <p:spPr>
          <a:xfrm flipH="1">
            <a:off x="2301393" y="2315600"/>
            <a:ext cx="835052" cy="3585375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76201-66A9-43D0-9ECA-D6566AEE2B7B}"/>
              </a:ext>
            </a:extLst>
          </p:cNvPr>
          <p:cNvCxnSpPr>
            <a:cxnSpLocks/>
          </p:cNvCxnSpPr>
          <p:nvPr/>
        </p:nvCxnSpPr>
        <p:spPr>
          <a:xfrm flipH="1">
            <a:off x="2321228" y="4803140"/>
            <a:ext cx="3705936" cy="1066961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851E06B-7FFD-46A5-A47C-7DDD0F377AF5}"/>
              </a:ext>
            </a:extLst>
          </p:cNvPr>
          <p:cNvSpPr/>
          <p:nvPr/>
        </p:nvSpPr>
        <p:spPr>
          <a:xfrm>
            <a:off x="2839770" y="1994103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B3D2AB-FDBF-4BC4-A6AA-6A1D8611E593}"/>
              </a:ext>
            </a:extLst>
          </p:cNvPr>
          <p:cNvSpPr/>
          <p:nvPr/>
        </p:nvSpPr>
        <p:spPr>
          <a:xfrm>
            <a:off x="5705295" y="4481271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983B8F-A9DE-4A01-896B-39BBCE2B1770}"/>
              </a:ext>
            </a:extLst>
          </p:cNvPr>
          <p:cNvSpPr/>
          <p:nvPr/>
        </p:nvSpPr>
        <p:spPr>
          <a:xfrm>
            <a:off x="2911398" y="4720344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E4F7D-CF75-4783-ACD6-99D7F24568DB}"/>
              </a:ext>
            </a:extLst>
          </p:cNvPr>
          <p:cNvSpPr/>
          <p:nvPr/>
        </p:nvSpPr>
        <p:spPr>
          <a:xfrm>
            <a:off x="1999359" y="5548232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F950-8EC3-46BA-93DC-ED748DCF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minimal representatives at birth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0EE984-C9A9-492D-884D-FD106BFBBD52}"/>
              </a:ext>
            </a:extLst>
          </p:cNvPr>
          <p:cNvCxnSpPr>
            <a:cxnSpLocks/>
          </p:cNvCxnSpPr>
          <p:nvPr/>
        </p:nvCxnSpPr>
        <p:spPr>
          <a:xfrm flipH="1">
            <a:off x="2340227" y="5028678"/>
            <a:ext cx="893040" cy="872297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A8427E-A048-419D-9EA1-4A09841D568A}"/>
              </a:ext>
            </a:extLst>
          </p:cNvPr>
          <p:cNvCxnSpPr>
            <a:cxnSpLocks/>
          </p:cNvCxnSpPr>
          <p:nvPr/>
        </p:nvCxnSpPr>
        <p:spPr>
          <a:xfrm flipV="1">
            <a:off x="3161639" y="2307310"/>
            <a:ext cx="2680003" cy="8663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AF2ACC-4AE8-405F-9450-124D44314B39}"/>
              </a:ext>
            </a:extLst>
          </p:cNvPr>
          <p:cNvCxnSpPr/>
          <p:nvPr/>
        </p:nvCxnSpPr>
        <p:spPr>
          <a:xfrm>
            <a:off x="3138476" y="2315972"/>
            <a:ext cx="70711" cy="2809037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A0C207-E4CA-41C1-B35E-A9B58DF3096C}"/>
              </a:ext>
            </a:extLst>
          </p:cNvPr>
          <p:cNvCxnSpPr>
            <a:cxnSpLocks/>
          </p:cNvCxnSpPr>
          <p:nvPr/>
        </p:nvCxnSpPr>
        <p:spPr>
          <a:xfrm>
            <a:off x="5841642" y="2307310"/>
            <a:ext cx="185522" cy="2516418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0C96544-F289-4E54-B628-6477009C6B60}"/>
              </a:ext>
            </a:extLst>
          </p:cNvPr>
          <p:cNvSpPr/>
          <p:nvPr/>
        </p:nvSpPr>
        <p:spPr>
          <a:xfrm>
            <a:off x="5519773" y="1985441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1ADB4-590D-4747-83D8-6CF3434F3396}"/>
              </a:ext>
            </a:extLst>
          </p:cNvPr>
          <p:cNvCxnSpPr>
            <a:cxnSpLocks/>
          </p:cNvCxnSpPr>
          <p:nvPr/>
        </p:nvCxnSpPr>
        <p:spPr>
          <a:xfrm flipH="1">
            <a:off x="3209188" y="4803140"/>
            <a:ext cx="2817976" cy="301308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C7688-A538-405C-A136-C1CC57CD7164}"/>
              </a:ext>
            </a:extLst>
          </p:cNvPr>
          <p:cNvCxnSpPr>
            <a:cxnSpLocks/>
          </p:cNvCxnSpPr>
          <p:nvPr/>
        </p:nvCxnSpPr>
        <p:spPr>
          <a:xfrm flipH="1">
            <a:off x="2301393" y="2315600"/>
            <a:ext cx="835052" cy="3585375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76201-66A9-43D0-9ECA-D6566AEE2B7B}"/>
              </a:ext>
            </a:extLst>
          </p:cNvPr>
          <p:cNvCxnSpPr>
            <a:cxnSpLocks/>
          </p:cNvCxnSpPr>
          <p:nvPr/>
        </p:nvCxnSpPr>
        <p:spPr>
          <a:xfrm flipH="1">
            <a:off x="2321228" y="4803140"/>
            <a:ext cx="3705936" cy="1066961"/>
          </a:xfrm>
          <a:prstGeom prst="line">
            <a:avLst/>
          </a:prstGeom>
          <a:ln w="57150">
            <a:solidFill>
              <a:srgbClr val="110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851E06B-7FFD-46A5-A47C-7DDD0F377AF5}"/>
              </a:ext>
            </a:extLst>
          </p:cNvPr>
          <p:cNvSpPr/>
          <p:nvPr/>
        </p:nvSpPr>
        <p:spPr>
          <a:xfrm>
            <a:off x="2839770" y="1994103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B3D2AB-FDBF-4BC4-A6AA-6A1D8611E593}"/>
              </a:ext>
            </a:extLst>
          </p:cNvPr>
          <p:cNvSpPr/>
          <p:nvPr/>
        </p:nvSpPr>
        <p:spPr>
          <a:xfrm>
            <a:off x="5705295" y="4481271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983B8F-A9DE-4A01-896B-39BBCE2B1770}"/>
              </a:ext>
            </a:extLst>
          </p:cNvPr>
          <p:cNvSpPr/>
          <p:nvPr/>
        </p:nvSpPr>
        <p:spPr>
          <a:xfrm>
            <a:off x="2911398" y="4720344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2E4F7D-CF75-4783-ACD6-99D7F24568DB}"/>
              </a:ext>
            </a:extLst>
          </p:cNvPr>
          <p:cNvSpPr/>
          <p:nvPr/>
        </p:nvSpPr>
        <p:spPr>
          <a:xfrm>
            <a:off x="1999359" y="5548232"/>
            <a:ext cx="643738" cy="643738"/>
          </a:xfrm>
          <a:prstGeom prst="ellipse">
            <a:avLst/>
          </a:prstGeom>
          <a:solidFill>
            <a:srgbClr val="5543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198ED8-BF9E-4178-B4EB-92F9CAF29954}"/>
              </a:ext>
            </a:extLst>
          </p:cNvPr>
          <p:cNvSpPr txBox="1"/>
          <p:nvPr/>
        </p:nvSpPr>
        <p:spPr>
          <a:xfrm>
            <a:off x="6794500" y="2959100"/>
            <a:ext cx="123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minimal cycles!!</a:t>
            </a:r>
          </a:p>
        </p:txBody>
      </p:sp>
    </p:spTree>
    <p:extLst>
      <p:ext uri="{BB962C8B-B14F-4D97-AF65-F5344CB8AC3E}">
        <p14:creationId xmlns:p14="http://schemas.microsoft.com/office/powerpoint/2010/main" val="39024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CE2B-14EA-4318-893E-C96B9A71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04F68-8336-4487-9F71-C329DBFC5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879600"/>
            <a:ext cx="3209925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59DE9-A0F5-4C12-960C-1A204EE4A37E}"/>
              </a:ext>
            </a:extLst>
          </p:cNvPr>
          <p:cNvSpPr/>
          <p:nvPr/>
        </p:nvSpPr>
        <p:spPr>
          <a:xfrm>
            <a:off x="3949700" y="1879600"/>
            <a:ext cx="41275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E9E41-F0D8-4E67-8D69-9B028B8F0252}"/>
              </a:ext>
            </a:extLst>
          </p:cNvPr>
          <p:cNvSpPr/>
          <p:nvPr/>
        </p:nvSpPr>
        <p:spPr>
          <a:xfrm>
            <a:off x="3949700" y="5402261"/>
            <a:ext cx="41275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A2E6E-C636-4D43-AD4D-5A52CD515D93}"/>
              </a:ext>
            </a:extLst>
          </p:cNvPr>
          <p:cNvSpPr/>
          <p:nvPr/>
        </p:nvSpPr>
        <p:spPr>
          <a:xfrm>
            <a:off x="1092200" y="1856581"/>
            <a:ext cx="41275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27B2A-200D-422A-B9E4-CB7B3E95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97086"/>
            <a:ext cx="4000500" cy="3581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A042CF-A1A8-4B34-9DDB-DC3577DDF441}"/>
              </a:ext>
            </a:extLst>
          </p:cNvPr>
          <p:cNvSpPr/>
          <p:nvPr/>
        </p:nvSpPr>
        <p:spPr>
          <a:xfrm>
            <a:off x="4327525" y="1949450"/>
            <a:ext cx="412750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1BA0D-0CDE-4683-B977-870AE350B358}"/>
              </a:ext>
            </a:extLst>
          </p:cNvPr>
          <p:cNvSpPr txBox="1"/>
          <p:nvPr/>
        </p:nvSpPr>
        <p:spPr>
          <a:xfrm>
            <a:off x="6703358" y="639407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Sizemore et al., 2017</a:t>
            </a:r>
          </a:p>
        </p:txBody>
      </p:sp>
    </p:spTree>
    <p:extLst>
      <p:ext uri="{BB962C8B-B14F-4D97-AF65-F5344CB8AC3E}">
        <p14:creationId xmlns:p14="http://schemas.microsoft.com/office/powerpoint/2010/main" val="253160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C076-FE37-4490-A9B8-5E867E2B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6DE09-6D55-4CFE-9DE0-D32FB0C2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81698"/>
            <a:ext cx="2212267" cy="23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C076-FE37-4490-A9B8-5E867E2B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423A3-2EE6-4DBE-88BC-6DEFF08B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44" y="2415154"/>
            <a:ext cx="3492500" cy="2190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6DE09-6D55-4CFE-9DE0-D32FB0C2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81698"/>
            <a:ext cx="2212267" cy="23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C076-FE37-4490-A9B8-5E867E2B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423A3-2EE6-4DBE-88BC-6DEFF08B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44" y="2415154"/>
            <a:ext cx="3492500" cy="2190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6DE09-6D55-4CFE-9DE0-D32FB0C2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81698"/>
            <a:ext cx="2212267" cy="2378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64736F-2327-4AE0-9DFF-57ECF5F7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458" y="1410793"/>
            <a:ext cx="2601543" cy="39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C465AD-AFD5-46EA-90DD-6BD8C7B3B1DF}"/>
              </a:ext>
            </a:extLst>
          </p:cNvPr>
          <p:cNvSpPr txBox="1"/>
          <p:nvPr/>
        </p:nvSpPr>
        <p:spPr>
          <a:xfrm>
            <a:off x="660400" y="2635250"/>
            <a:ext cx="692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Okay, but what about comparing between two brains?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E856CA-8E33-40B1-AEEC-9BF74915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minimal representatives at birth</a:t>
            </a:r>
          </a:p>
        </p:txBody>
      </p:sp>
    </p:spTree>
    <p:extLst>
      <p:ext uri="{BB962C8B-B14F-4D97-AF65-F5344CB8AC3E}">
        <p14:creationId xmlns:p14="http://schemas.microsoft.com/office/powerpoint/2010/main" val="287954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3EE74-64AA-4F0A-96AD-1FA902ECD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46"/>
          <a:stretch/>
        </p:blipFill>
        <p:spPr>
          <a:xfrm>
            <a:off x="2554941" y="1564358"/>
            <a:ext cx="4008440" cy="1797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095A0-04F8-4633-8E2B-5DC24295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– accounting for topological, geometric, and biological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5CAC2-BE7E-48CA-BA9B-D5A18714B8AF}"/>
              </a:ext>
            </a:extLst>
          </p:cNvPr>
          <p:cNvSpPr txBox="1"/>
          <p:nvPr/>
        </p:nvSpPr>
        <p:spPr>
          <a:xfrm>
            <a:off x="6703358" y="639407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Sizemore et al., 2017</a:t>
            </a:r>
          </a:p>
        </p:txBody>
      </p:sp>
    </p:spTree>
    <p:extLst>
      <p:ext uri="{BB962C8B-B14F-4D97-AF65-F5344CB8AC3E}">
        <p14:creationId xmlns:p14="http://schemas.microsoft.com/office/powerpoint/2010/main" val="13866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B3000-B777-4CFD-98AA-BD7CDCF5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41537"/>
            <a:ext cx="3048000" cy="26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3EE74-64AA-4F0A-96AD-1FA902ECD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64"/>
          <a:stretch/>
        </p:blipFill>
        <p:spPr>
          <a:xfrm>
            <a:off x="2554941" y="1564358"/>
            <a:ext cx="4008440" cy="3659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095A0-04F8-4633-8E2B-5DC24295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– accounting for topological, geometric, and biological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5CAC2-BE7E-48CA-BA9B-D5A18714B8AF}"/>
              </a:ext>
            </a:extLst>
          </p:cNvPr>
          <p:cNvSpPr txBox="1"/>
          <p:nvPr/>
        </p:nvSpPr>
        <p:spPr>
          <a:xfrm>
            <a:off x="6703358" y="639407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Sizemore et al., 2017</a:t>
            </a:r>
          </a:p>
        </p:txBody>
      </p:sp>
    </p:spTree>
    <p:extLst>
      <p:ext uri="{BB962C8B-B14F-4D97-AF65-F5344CB8AC3E}">
        <p14:creationId xmlns:p14="http://schemas.microsoft.com/office/powerpoint/2010/main" val="350768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3EE74-64AA-4F0A-96AD-1FA902EC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1" y="1564358"/>
            <a:ext cx="4008440" cy="5293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095A0-04F8-4633-8E2B-5DC24295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– accounting for topological, geometric, and biological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5CAC2-BE7E-48CA-BA9B-D5A18714B8AF}"/>
              </a:ext>
            </a:extLst>
          </p:cNvPr>
          <p:cNvSpPr txBox="1"/>
          <p:nvPr/>
        </p:nvSpPr>
        <p:spPr>
          <a:xfrm>
            <a:off x="6703358" y="639407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Sizemore et al., 2017</a:t>
            </a:r>
          </a:p>
        </p:txBody>
      </p:sp>
    </p:spTree>
    <p:extLst>
      <p:ext uri="{BB962C8B-B14F-4D97-AF65-F5344CB8AC3E}">
        <p14:creationId xmlns:p14="http://schemas.microsoft.com/office/powerpoint/2010/main" val="3457656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3EE74-64AA-4F0A-96AD-1FA902EC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0" y="1564358"/>
            <a:ext cx="4008440" cy="5293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095A0-04F8-4633-8E2B-5DC24295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– accounting for topological, geometric, and biological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3A542-96D7-4BA8-9AD9-67804E896471}"/>
              </a:ext>
            </a:extLst>
          </p:cNvPr>
          <p:cNvSpPr txBox="1"/>
          <p:nvPr/>
        </p:nvSpPr>
        <p:spPr>
          <a:xfrm>
            <a:off x="5419165" y="2850776"/>
            <a:ext cx="348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Pro: flexible and incorporates different perspectives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Con: takes about a year of graduate student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823B5-3CC8-49E3-83C0-B990BA5E3AF8}"/>
              </a:ext>
            </a:extLst>
          </p:cNvPr>
          <p:cNvSpPr txBox="1"/>
          <p:nvPr/>
        </p:nvSpPr>
        <p:spPr>
          <a:xfrm>
            <a:off x="6703358" y="639407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Sizemore et al., 2017</a:t>
            </a:r>
          </a:p>
        </p:txBody>
      </p:sp>
    </p:spTree>
    <p:extLst>
      <p:ext uri="{BB962C8B-B14F-4D97-AF65-F5344CB8AC3E}">
        <p14:creationId xmlns:p14="http://schemas.microsoft.com/office/powerpoint/2010/main" val="28894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199E-DC7A-4B09-94B2-AC9468B5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C5B2-EC3E-4AA0-825A-1E47C5F9A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361"/>
            <a:ext cx="9144000" cy="38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5FD7-3871-402E-BA33-6F52589F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F0849-1397-4B9D-B3EE-F2C70452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6" y="2076170"/>
            <a:ext cx="7314554" cy="3141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49523-D8FC-4980-9CB9-C6B36F8282FE}"/>
              </a:ext>
            </a:extLst>
          </p:cNvPr>
          <p:cNvSpPr txBox="1"/>
          <p:nvPr/>
        </p:nvSpPr>
        <p:spPr>
          <a:xfrm>
            <a:off x="6878170" y="6313394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Emmett et al., 2015</a:t>
            </a:r>
          </a:p>
        </p:txBody>
      </p:sp>
    </p:spTree>
    <p:extLst>
      <p:ext uri="{BB962C8B-B14F-4D97-AF65-F5344CB8AC3E}">
        <p14:creationId xmlns:p14="http://schemas.microsoft.com/office/powerpoint/2010/main" val="630589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40DD-87B4-4C25-9553-10C21024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A3768-085F-48BF-BB13-61CD0219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12" y="1764226"/>
            <a:ext cx="9144000" cy="4391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173A31-320F-443E-B488-0D5449D6D405}"/>
              </a:ext>
            </a:extLst>
          </p:cNvPr>
          <p:cNvSpPr txBox="1"/>
          <p:nvPr/>
        </p:nvSpPr>
        <p:spPr>
          <a:xfrm>
            <a:off x="6878170" y="6313394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Emmett et al., 2015</a:t>
            </a:r>
          </a:p>
        </p:txBody>
      </p:sp>
    </p:spTree>
    <p:extLst>
      <p:ext uri="{BB962C8B-B14F-4D97-AF65-F5344CB8AC3E}">
        <p14:creationId xmlns:p14="http://schemas.microsoft.com/office/powerpoint/2010/main" val="270350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D9CA-AFD6-416D-9B2C-77B9AA15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74609"/>
            <a:ext cx="7886700" cy="1325563"/>
          </a:xfrm>
        </p:spPr>
        <p:txBody>
          <a:bodyPr/>
          <a:lstStyle/>
          <a:p>
            <a:r>
              <a:rPr lang="en-US" dirty="0"/>
              <a:t>Is there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134035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8C779-3795-494B-8157-EBACBEA4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987"/>
            <a:ext cx="9144000" cy="60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6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F9376-0BF5-41A6-878A-6A0D0D5B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709"/>
            <a:ext cx="9144000" cy="5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3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7E737-2F4F-4D46-B016-38B501C7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863"/>
            <a:ext cx="9144000" cy="521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03C0F7-342B-4B2B-8EFD-EC1001ED9D44}"/>
              </a:ext>
            </a:extLst>
          </p:cNvPr>
          <p:cNvSpPr txBox="1"/>
          <p:nvPr/>
        </p:nvSpPr>
        <p:spPr>
          <a:xfrm>
            <a:off x="5876365" y="6387353"/>
            <a:ext cx="32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Busaryev</a:t>
            </a:r>
            <a:r>
              <a:rPr lang="en-US" dirty="0"/>
              <a:t> et al., 2010</a:t>
            </a:r>
          </a:p>
        </p:txBody>
      </p:sp>
    </p:spTree>
    <p:extLst>
      <p:ext uri="{BB962C8B-B14F-4D97-AF65-F5344CB8AC3E}">
        <p14:creationId xmlns:p14="http://schemas.microsoft.com/office/powerpoint/2010/main" val="195576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B3000-B777-4CFD-98AA-BD7CDCF5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41537"/>
            <a:ext cx="3048000" cy="26806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81C4A-A707-4800-A5FD-8894CE82568A}"/>
              </a:ext>
            </a:extLst>
          </p:cNvPr>
          <p:cNvGrpSpPr/>
          <p:nvPr/>
        </p:nvGrpSpPr>
        <p:grpSpPr>
          <a:xfrm>
            <a:off x="5635413" y="89647"/>
            <a:ext cx="3158963" cy="3435725"/>
            <a:chOff x="5635413" y="89647"/>
            <a:chExt cx="3158963" cy="34357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A6DCE0-F449-4899-8A90-E7DE2550B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212" y="89647"/>
              <a:ext cx="2977164" cy="324298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0E72DC-8F07-4D91-9A5D-1BDCA14E4F66}"/>
                </a:ext>
              </a:extLst>
            </p:cNvPr>
            <p:cNvSpPr/>
            <p:nvPr/>
          </p:nvSpPr>
          <p:spPr>
            <a:xfrm>
              <a:off x="5635413" y="2966720"/>
              <a:ext cx="643467" cy="558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48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1E7B-2DE7-4AB9-A7FE-EAFAFF77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56997"/>
            <a:ext cx="7886700" cy="1325563"/>
          </a:xfrm>
        </p:spPr>
        <p:txBody>
          <a:bodyPr/>
          <a:lstStyle/>
          <a:p>
            <a:r>
              <a:rPr lang="en-US" dirty="0"/>
              <a:t>Open question!!!!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50A41D-8163-414D-B5C1-ED3832A425C2}"/>
              </a:ext>
            </a:extLst>
          </p:cNvPr>
          <p:cNvSpPr/>
          <p:nvPr/>
        </p:nvSpPr>
        <p:spPr>
          <a:xfrm>
            <a:off x="6104965" y="2297789"/>
            <a:ext cx="2091018" cy="714351"/>
          </a:xfrm>
          <a:custGeom>
            <a:avLst/>
            <a:gdLst>
              <a:gd name="connsiteX0" fmla="*/ 0 w 2091018"/>
              <a:gd name="connsiteY0" fmla="*/ 712718 h 712718"/>
              <a:gd name="connsiteX1" fmla="*/ 907677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18 h 712718"/>
              <a:gd name="connsiteX1" fmla="*/ 1048871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18 h 712718"/>
              <a:gd name="connsiteX1" fmla="*/ 1048871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34 h 712734"/>
              <a:gd name="connsiteX1" fmla="*/ 1048871 w 2091018"/>
              <a:gd name="connsiteY1" fmla="*/ 40 h 712734"/>
              <a:gd name="connsiteX2" fmla="*/ 2091018 w 2091018"/>
              <a:gd name="connsiteY2" fmla="*/ 692564 h 712734"/>
              <a:gd name="connsiteX0" fmla="*/ 0 w 2091018"/>
              <a:gd name="connsiteY0" fmla="*/ 712734 h 712734"/>
              <a:gd name="connsiteX1" fmla="*/ 1048871 w 2091018"/>
              <a:gd name="connsiteY1" fmla="*/ 40 h 712734"/>
              <a:gd name="connsiteX2" fmla="*/ 2091018 w 2091018"/>
              <a:gd name="connsiteY2" fmla="*/ 692564 h 712734"/>
              <a:gd name="connsiteX0" fmla="*/ 0 w 2091018"/>
              <a:gd name="connsiteY0" fmla="*/ 714351 h 714351"/>
              <a:gd name="connsiteX1" fmla="*/ 1048871 w 2091018"/>
              <a:gd name="connsiteY1" fmla="*/ 1657 h 714351"/>
              <a:gd name="connsiteX2" fmla="*/ 2091018 w 2091018"/>
              <a:gd name="connsiteY2" fmla="*/ 694181 h 7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018" h="714351">
                <a:moveTo>
                  <a:pt x="0" y="714351"/>
                </a:moveTo>
                <a:cubicBezTo>
                  <a:pt x="104775" y="305896"/>
                  <a:pt x="606239" y="25190"/>
                  <a:pt x="1048871" y="1657"/>
                </a:cubicBezTo>
                <a:cubicBezTo>
                  <a:pt x="1491503" y="-21876"/>
                  <a:pt x="1935817" y="205044"/>
                  <a:pt x="2091018" y="694181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F45244-EC70-4B04-8629-1EB71A5480E2}"/>
              </a:ext>
            </a:extLst>
          </p:cNvPr>
          <p:cNvSpPr/>
          <p:nvPr/>
        </p:nvSpPr>
        <p:spPr>
          <a:xfrm rot="11036568">
            <a:off x="6104965" y="3398207"/>
            <a:ext cx="2091018" cy="714351"/>
          </a:xfrm>
          <a:custGeom>
            <a:avLst/>
            <a:gdLst>
              <a:gd name="connsiteX0" fmla="*/ 0 w 2091018"/>
              <a:gd name="connsiteY0" fmla="*/ 712718 h 712718"/>
              <a:gd name="connsiteX1" fmla="*/ 907677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18 h 712718"/>
              <a:gd name="connsiteX1" fmla="*/ 1048871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18 h 712718"/>
              <a:gd name="connsiteX1" fmla="*/ 1048871 w 2091018"/>
              <a:gd name="connsiteY1" fmla="*/ 24 h 712718"/>
              <a:gd name="connsiteX2" fmla="*/ 2091018 w 2091018"/>
              <a:gd name="connsiteY2" fmla="*/ 692548 h 712718"/>
              <a:gd name="connsiteX0" fmla="*/ 0 w 2091018"/>
              <a:gd name="connsiteY0" fmla="*/ 712734 h 712734"/>
              <a:gd name="connsiteX1" fmla="*/ 1048871 w 2091018"/>
              <a:gd name="connsiteY1" fmla="*/ 40 h 712734"/>
              <a:gd name="connsiteX2" fmla="*/ 2091018 w 2091018"/>
              <a:gd name="connsiteY2" fmla="*/ 692564 h 712734"/>
              <a:gd name="connsiteX0" fmla="*/ 0 w 2091018"/>
              <a:gd name="connsiteY0" fmla="*/ 712734 h 712734"/>
              <a:gd name="connsiteX1" fmla="*/ 1048871 w 2091018"/>
              <a:gd name="connsiteY1" fmla="*/ 40 h 712734"/>
              <a:gd name="connsiteX2" fmla="*/ 2091018 w 2091018"/>
              <a:gd name="connsiteY2" fmla="*/ 692564 h 712734"/>
              <a:gd name="connsiteX0" fmla="*/ 0 w 2091018"/>
              <a:gd name="connsiteY0" fmla="*/ 714351 h 714351"/>
              <a:gd name="connsiteX1" fmla="*/ 1048871 w 2091018"/>
              <a:gd name="connsiteY1" fmla="*/ 1657 h 714351"/>
              <a:gd name="connsiteX2" fmla="*/ 2091018 w 2091018"/>
              <a:gd name="connsiteY2" fmla="*/ 694181 h 7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018" h="714351">
                <a:moveTo>
                  <a:pt x="0" y="714351"/>
                </a:moveTo>
                <a:cubicBezTo>
                  <a:pt x="104775" y="305896"/>
                  <a:pt x="606239" y="25190"/>
                  <a:pt x="1048871" y="1657"/>
                </a:cubicBezTo>
                <a:cubicBezTo>
                  <a:pt x="1491503" y="-21876"/>
                  <a:pt x="1935817" y="205044"/>
                  <a:pt x="2091018" y="694181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B3000-B777-4CFD-98AA-BD7CDCF5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41537"/>
            <a:ext cx="3048000" cy="26806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41E7829-2608-4FAC-BAD4-A91FEC265F7A}"/>
              </a:ext>
            </a:extLst>
          </p:cNvPr>
          <p:cNvGrpSpPr/>
          <p:nvPr/>
        </p:nvGrpSpPr>
        <p:grpSpPr>
          <a:xfrm>
            <a:off x="5635413" y="89647"/>
            <a:ext cx="3158963" cy="3435725"/>
            <a:chOff x="5635413" y="89647"/>
            <a:chExt cx="3158963" cy="34357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2F783D-D2C0-42F7-87C9-DEDDCF52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7212" y="89647"/>
              <a:ext cx="2977164" cy="324298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08803C-E56A-4416-A782-0F4F4B507C07}"/>
                </a:ext>
              </a:extLst>
            </p:cNvPr>
            <p:cNvSpPr/>
            <p:nvPr/>
          </p:nvSpPr>
          <p:spPr>
            <a:xfrm>
              <a:off x="5635413" y="2966720"/>
              <a:ext cx="643467" cy="558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37C23C-C1CD-43DC-B320-6B2E056E20FE}"/>
              </a:ext>
            </a:extLst>
          </p:cNvPr>
          <p:cNvSpPr/>
          <p:nvPr/>
        </p:nvSpPr>
        <p:spPr>
          <a:xfrm>
            <a:off x="4395893" y="1131512"/>
            <a:ext cx="2878667" cy="1557501"/>
          </a:xfrm>
          <a:custGeom>
            <a:avLst/>
            <a:gdLst>
              <a:gd name="connsiteX0" fmla="*/ 0 w 2526454"/>
              <a:gd name="connsiteY0" fmla="*/ 556645 h 556645"/>
              <a:gd name="connsiteX1" fmla="*/ 690880 w 2526454"/>
              <a:gd name="connsiteY1" fmla="*/ 35099 h 556645"/>
              <a:gd name="connsiteX2" fmla="*/ 2526454 w 2526454"/>
              <a:gd name="connsiteY2" fmla="*/ 41872 h 556645"/>
              <a:gd name="connsiteX0" fmla="*/ 0 w 2878667"/>
              <a:gd name="connsiteY0" fmla="*/ 1015999 h 1015999"/>
              <a:gd name="connsiteX1" fmla="*/ 690880 w 2878667"/>
              <a:gd name="connsiteY1" fmla="*/ 494453 h 1015999"/>
              <a:gd name="connsiteX2" fmla="*/ 2878667 w 2878667"/>
              <a:gd name="connsiteY2" fmla="*/ 0 h 1015999"/>
              <a:gd name="connsiteX0" fmla="*/ 0 w 2878667"/>
              <a:gd name="connsiteY0" fmla="*/ 1557501 h 1557501"/>
              <a:gd name="connsiteX1" fmla="*/ 460586 w 2878667"/>
              <a:gd name="connsiteY1" fmla="*/ 26728 h 1557501"/>
              <a:gd name="connsiteX2" fmla="*/ 2878667 w 2878667"/>
              <a:gd name="connsiteY2" fmla="*/ 541502 h 15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7" h="1557501">
                <a:moveTo>
                  <a:pt x="0" y="1557501"/>
                </a:moveTo>
                <a:cubicBezTo>
                  <a:pt x="134902" y="1339625"/>
                  <a:pt x="-19192" y="196061"/>
                  <a:pt x="460586" y="26728"/>
                </a:cubicBezTo>
                <a:cubicBezTo>
                  <a:pt x="940364" y="-142605"/>
                  <a:pt x="2699174" y="548275"/>
                  <a:pt x="2878667" y="541502"/>
                </a:cubicBezTo>
              </a:path>
            </a:pathLst>
          </a:custGeom>
          <a:noFill/>
          <a:ln w="53975">
            <a:solidFill>
              <a:srgbClr val="0E304A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68B150-041B-4D92-A27E-4072670F14EB}"/>
              </a:ext>
            </a:extLst>
          </p:cNvPr>
          <p:cNvSpPr/>
          <p:nvPr/>
        </p:nvSpPr>
        <p:spPr>
          <a:xfrm>
            <a:off x="7247467" y="1423987"/>
            <a:ext cx="717550" cy="717550"/>
          </a:xfrm>
          <a:prstGeom prst="ellipse">
            <a:avLst/>
          </a:prstGeom>
          <a:gradFill flip="none" rotWithShape="1">
            <a:gsLst>
              <a:gs pos="0">
                <a:srgbClr val="0E304A"/>
              </a:gs>
              <a:gs pos="70000">
                <a:schemeClr val="bg1">
                  <a:alpha val="0"/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2188-6B3A-42A1-920E-55064CD5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1073"/>
            <a:ext cx="7886700" cy="1325563"/>
          </a:xfrm>
        </p:spPr>
        <p:txBody>
          <a:bodyPr/>
          <a:lstStyle/>
          <a:p>
            <a:r>
              <a:rPr lang="en-US" dirty="0"/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46598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6A7D9-9BD8-468B-ABAA-19B51EB5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368"/>
            <a:ext cx="9144000" cy="14698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AE8DEF-4039-4A2A-8F5B-3398DB551B92}"/>
              </a:ext>
            </a:extLst>
          </p:cNvPr>
          <p:cNvCxnSpPr>
            <a:cxnSpLocks/>
          </p:cNvCxnSpPr>
          <p:nvPr/>
        </p:nvCxnSpPr>
        <p:spPr>
          <a:xfrm>
            <a:off x="1855694" y="4436035"/>
            <a:ext cx="385856" cy="0"/>
          </a:xfrm>
          <a:prstGeom prst="line">
            <a:avLst/>
          </a:prstGeom>
          <a:ln w="57150">
            <a:solidFill>
              <a:srgbClr val="FAC4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CCD35-7706-4BC9-8A4C-8B8CF148D59E}"/>
              </a:ext>
            </a:extLst>
          </p:cNvPr>
          <p:cNvCxnSpPr>
            <a:cxnSpLocks/>
          </p:cNvCxnSpPr>
          <p:nvPr/>
        </p:nvCxnSpPr>
        <p:spPr>
          <a:xfrm>
            <a:off x="1855694" y="4880535"/>
            <a:ext cx="385856" cy="0"/>
          </a:xfrm>
          <a:prstGeom prst="line">
            <a:avLst/>
          </a:prstGeom>
          <a:ln w="57150">
            <a:solidFill>
              <a:srgbClr val="9B5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18489C-0C69-4C82-ADCD-6B5FDCFB7371}"/>
              </a:ext>
            </a:extLst>
          </p:cNvPr>
          <p:cNvCxnSpPr>
            <a:cxnSpLocks/>
          </p:cNvCxnSpPr>
          <p:nvPr/>
        </p:nvCxnSpPr>
        <p:spPr>
          <a:xfrm>
            <a:off x="1855694" y="5382185"/>
            <a:ext cx="385856" cy="0"/>
          </a:xfrm>
          <a:prstGeom prst="line">
            <a:avLst/>
          </a:prstGeom>
          <a:ln w="57150">
            <a:solidFill>
              <a:srgbClr val="DA7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9D2C1C-F233-4628-978A-B9CFFC664581}"/>
              </a:ext>
            </a:extLst>
          </p:cNvPr>
          <p:cNvSpPr txBox="1"/>
          <p:nvPr/>
        </p:nvSpPr>
        <p:spPr>
          <a:xfrm>
            <a:off x="2698750" y="4216400"/>
            <a:ext cx="328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Minimal representative at birth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9699D-334B-44D3-8103-2FDAD302B0A1}"/>
              </a:ext>
            </a:extLst>
          </p:cNvPr>
          <p:cNvSpPr txBox="1"/>
          <p:nvPr/>
        </p:nvSpPr>
        <p:spPr>
          <a:xfrm>
            <a:off x="2692400" y="4695869"/>
            <a:ext cx="357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Homologous representative at birth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C461F-728E-49EC-895C-E45451BB034E}"/>
              </a:ext>
            </a:extLst>
          </p:cNvPr>
          <p:cNvSpPr txBox="1"/>
          <p:nvPr/>
        </p:nvSpPr>
        <p:spPr>
          <a:xfrm>
            <a:off x="2692400" y="5197519"/>
            <a:ext cx="36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Minimal representative at mid-life</a:t>
            </a:r>
          </a:p>
        </p:txBody>
      </p:sp>
    </p:spTree>
    <p:extLst>
      <p:ext uri="{BB962C8B-B14F-4D97-AF65-F5344CB8AC3E}">
        <p14:creationId xmlns:p14="http://schemas.microsoft.com/office/powerpoint/2010/main" val="409694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2188-6B3A-42A1-920E-55064CD5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3437"/>
            <a:ext cx="7886700" cy="1325563"/>
          </a:xfrm>
        </p:spPr>
        <p:txBody>
          <a:bodyPr/>
          <a:lstStyle/>
          <a:p>
            <a:r>
              <a:rPr lang="en-US" dirty="0"/>
              <a:t>Which is correct? Or even the best?</a:t>
            </a:r>
          </a:p>
        </p:txBody>
      </p:sp>
    </p:spTree>
    <p:extLst>
      <p:ext uri="{BB962C8B-B14F-4D97-AF65-F5344CB8AC3E}">
        <p14:creationId xmlns:p14="http://schemas.microsoft.com/office/powerpoint/2010/main" val="32849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CE9E9-541A-410D-85D6-FED4FB66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608503"/>
            <a:ext cx="5734050" cy="3374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74216-4E5B-44FA-AD9F-294511C3985E}"/>
              </a:ext>
            </a:extLst>
          </p:cNvPr>
          <p:cNvSpPr txBox="1"/>
          <p:nvPr/>
        </p:nvSpPr>
        <p:spPr>
          <a:xfrm>
            <a:off x="2597150" y="14224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Placebo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6F71A-532E-47D9-8078-D03D293BA8A3}"/>
              </a:ext>
            </a:extLst>
          </p:cNvPr>
          <p:cNvSpPr txBox="1"/>
          <p:nvPr/>
        </p:nvSpPr>
        <p:spPr>
          <a:xfrm>
            <a:off x="5435600" y="1422400"/>
            <a:ext cx="14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Psilocybin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DD069-EDFA-42A9-A8A9-D739F9BAA53F}"/>
              </a:ext>
            </a:extLst>
          </p:cNvPr>
          <p:cNvSpPr txBox="1"/>
          <p:nvPr/>
        </p:nvSpPr>
        <p:spPr>
          <a:xfrm>
            <a:off x="6711950" y="634365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Petri et al., 2014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67C44-6676-43A0-8743-BCDB7518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Homological scaffolds </a:t>
            </a:r>
          </a:p>
        </p:txBody>
      </p:sp>
    </p:spTree>
    <p:extLst>
      <p:ext uri="{BB962C8B-B14F-4D97-AF65-F5344CB8AC3E}">
        <p14:creationId xmlns:p14="http://schemas.microsoft.com/office/powerpoint/2010/main" val="282094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F0E-7BAF-402E-BEEC-4B4F1C74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Homological scaffolds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C22F7-59A6-45F2-8E22-27E17969CF5E}"/>
              </a:ext>
            </a:extLst>
          </p:cNvPr>
          <p:cNvSpPr txBox="1"/>
          <p:nvPr/>
        </p:nvSpPr>
        <p:spPr>
          <a:xfrm>
            <a:off x="774700" y="1847850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- make new network with edge weights defined by the 1) number and 2) persistence of persistent cycles using this edge.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3F299-61B6-4534-9AEF-7C39C5464267}"/>
              </a:ext>
            </a:extLst>
          </p:cNvPr>
          <p:cNvSpPr txBox="1"/>
          <p:nvPr/>
        </p:nvSpPr>
        <p:spPr>
          <a:xfrm>
            <a:off x="6711950" y="634365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Petri et al.,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FD8C7-8D5A-464B-8F80-CDB1D6BFC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58" b="1880"/>
          <a:stretch/>
        </p:blipFill>
        <p:spPr>
          <a:xfrm>
            <a:off x="7092950" y="419562"/>
            <a:ext cx="1617828" cy="16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8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295</Words>
  <Application>Microsoft Office PowerPoint</Application>
  <PresentationFormat>On-screen Show (4:3)</PresentationFormat>
  <Paragraphs>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ATiNS – Week 9</vt:lpstr>
      <vt:lpstr>PowerPoint Presentation</vt:lpstr>
      <vt:lpstr>PowerPoint Presentation</vt:lpstr>
      <vt:lpstr>PowerPoint Presentation</vt:lpstr>
      <vt:lpstr>How do we do this?</vt:lpstr>
      <vt:lpstr>PowerPoint Presentation</vt:lpstr>
      <vt:lpstr>Which is correct? Or even the best?</vt:lpstr>
      <vt:lpstr>Homological scaffolds </vt:lpstr>
      <vt:lpstr>Homological scaffolds </vt:lpstr>
      <vt:lpstr>Homological scaffolds </vt:lpstr>
      <vt:lpstr>Homological scaffolds </vt:lpstr>
      <vt:lpstr>All minimal representatives at birth</vt:lpstr>
      <vt:lpstr>All minimal representatives at birth</vt:lpstr>
      <vt:lpstr>What really happens?</vt:lpstr>
      <vt:lpstr>What really happens?</vt:lpstr>
      <vt:lpstr>What really happens?</vt:lpstr>
      <vt:lpstr>What really happens?</vt:lpstr>
      <vt:lpstr>All minimal representatives at birth</vt:lpstr>
      <vt:lpstr>Comparing – accounting for topological, geometric, and biological constraints</vt:lpstr>
      <vt:lpstr>Comparing – accounting for topological, geometric, and biological constraints</vt:lpstr>
      <vt:lpstr>Comparing – accounting for topological, geometric, and biological constraints</vt:lpstr>
      <vt:lpstr>Comparing – accounting for topological, geometric, and biological constraints</vt:lpstr>
      <vt:lpstr>Using biology</vt:lpstr>
      <vt:lpstr>Using biology</vt:lpstr>
      <vt:lpstr>Using biology</vt:lpstr>
      <vt:lpstr>Is there a better way?</vt:lpstr>
      <vt:lpstr>PowerPoint Presentation</vt:lpstr>
      <vt:lpstr>PowerPoint Presentation</vt:lpstr>
      <vt:lpstr>PowerPoint Presentation</vt:lpstr>
      <vt:lpstr>Open question!!!!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ATiNS – Week 9</dc:title>
  <dc:creator>rich sizemore</dc:creator>
  <cp:lastModifiedBy>rich sizemore</cp:lastModifiedBy>
  <cp:revision>20</cp:revision>
  <dcterms:created xsi:type="dcterms:W3CDTF">2018-04-02T13:38:30Z</dcterms:created>
  <dcterms:modified xsi:type="dcterms:W3CDTF">2018-04-03T16:55:15Z</dcterms:modified>
</cp:coreProperties>
</file>